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7772400" cy="100584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05" autoAdjust="0"/>
  </p:normalViewPr>
  <p:slideViewPr>
    <p:cSldViewPr>
      <p:cViewPr>
        <p:scale>
          <a:sx n="80" d="100"/>
          <a:sy n="80" d="100"/>
        </p:scale>
        <p:origin x="1458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36802-7D55-43D2-90C5-59B182FF8CF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169988"/>
            <a:ext cx="2441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DCFC0-21AC-46A6-A7CC-7CA259BFC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DCFC0-21AC-46A6-A7CC-7CA259BFC1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9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9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6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2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6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1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5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6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6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F543-42C8-43D3-8049-AA7412FB043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1B873-246E-4CE0-B074-6F744F65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4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olmath.com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://www.sesamestree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bskids.org/" TargetMode="External"/><Relationship Id="rId5" Type="http://schemas.openxmlformats.org/officeDocument/2006/relationships/hyperlink" Target="http://www.adaptedmind.com/p.php?tagId=24" TargetMode="External"/><Relationship Id="rId4" Type="http://schemas.openxmlformats.org/officeDocument/2006/relationships/hyperlink" Target="http://www.ix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251" y="-9258"/>
            <a:ext cx="7770761" cy="10058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67560" y="1590524"/>
            <a:ext cx="353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prstClr val="black"/>
                </a:solidFill>
                <a:latin typeface="Britannic Bold" pitchFamily="34" charset="0"/>
              </a:rPr>
              <a:t>Falkener</a:t>
            </a:r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 Elementary School  </a:t>
            </a:r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March </a:t>
            </a:r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2018</a:t>
            </a:r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599" y="2263914"/>
            <a:ext cx="228600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  <a:latin typeface="Britannic Bold" pitchFamily="34" charset="0"/>
              </a:rPr>
              <a:t>Suggested Web Sites</a:t>
            </a:r>
          </a:p>
          <a:p>
            <a:pPr algn="ctr"/>
            <a:r>
              <a:rPr lang="en-US" sz="12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www.ixl.com</a:t>
            </a: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http://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www.adaptedmind.com/p.php?tagId=24</a:t>
            </a: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http://pbskids.org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/</a:t>
            </a: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http://www.sesamestreet.org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/</a:t>
            </a: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http://www.coolmath.com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/</a:t>
            </a: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1" y="2382766"/>
            <a:ext cx="326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Next weeks learning goals!! </a:t>
            </a:r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718537"/>
            <a:ext cx="327742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black"/>
                </a:solidFill>
                <a:latin typeface="Britannic Bold" pitchFamily="34" charset="0"/>
              </a:rPr>
              <a:t>Teacher Directed Reading 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This week we </a:t>
            </a:r>
            <a:r>
              <a:rPr lang="en-US" sz="1400" dirty="0" smtClean="0">
                <a:solidFill>
                  <a:prstClr val="black"/>
                </a:solidFill>
                <a:latin typeface="Britannic Bold" panose="020B0903060703020204" pitchFamily="34" charset="0"/>
              </a:rPr>
              <a:t>will </a:t>
            </a:r>
            <a:r>
              <a:rPr lang="en-US" sz="1400" dirty="0" smtClean="0">
                <a:solidFill>
                  <a:srgbClr val="000000"/>
                </a:solidFill>
                <a:latin typeface="Britannic Bold" panose="020B0903060703020204" pitchFamily="34" charset="0"/>
                <a:ea typeface="Times New Roman" panose="02020603050405020304" pitchFamily="18" charset="0"/>
              </a:rPr>
              <a:t>be introducing CKLA, Units 1-2 on </a:t>
            </a:r>
            <a:r>
              <a:rPr lang="en-US" sz="1400" dirty="0">
                <a:solidFill>
                  <a:srgbClr val="000000"/>
                </a:solidFill>
                <a:latin typeface="Britannic Bold" panose="020B0903060703020204" pitchFamily="34" charset="0"/>
                <a:ea typeface="Times New Roman" panose="02020603050405020304" pitchFamily="18" charset="0"/>
              </a:rPr>
              <a:t>Ancient </a:t>
            </a:r>
            <a:r>
              <a:rPr lang="en-US" sz="1400" dirty="0" smtClean="0">
                <a:solidFill>
                  <a:srgbClr val="000000"/>
                </a:solidFill>
                <a:latin typeface="Britannic Bold" panose="020B0903060703020204" pitchFamily="34" charset="0"/>
                <a:ea typeface="Times New Roman" panose="02020603050405020304" pitchFamily="18" charset="0"/>
              </a:rPr>
              <a:t>Civilization</a:t>
            </a: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Britannic Bold" pitchFamily="34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Britannic Bold" pitchFamily="34" charset="0"/>
              </a:rPr>
              <a:t>Guided </a:t>
            </a:r>
            <a:r>
              <a:rPr lang="en-US" b="1" dirty="0" smtClean="0">
                <a:solidFill>
                  <a:prstClr val="black"/>
                </a:solidFill>
                <a:latin typeface="Britannic Bold" pitchFamily="34" charset="0"/>
              </a:rPr>
              <a:t>Reading 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This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month,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students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will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be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rotating teachers/classes for guided reading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where the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teachers will work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with your child in their ability group to enhance their ability to decode, read and comprehend text which will help them to  become more fluent </a:t>
            </a:r>
            <a:r>
              <a:rPr lang="en-US" sz="1400" smtClean="0">
                <a:solidFill>
                  <a:prstClr val="black"/>
                </a:solidFill>
                <a:latin typeface="Britannic Bold" pitchFamily="34" charset="0"/>
              </a:rPr>
              <a:t>readers. </a:t>
            </a:r>
            <a:endParaRPr lang="en-US" sz="1400" dirty="0" smtClean="0">
              <a:solidFill>
                <a:prstClr val="black"/>
              </a:solidFill>
              <a:latin typeface="Britannic Bold" pitchFamily="34" charset="0"/>
            </a:endParaRPr>
          </a:p>
          <a:p>
            <a:pPr algn="ctr"/>
            <a:r>
              <a:rPr lang="en-US" sz="1400" b="1" u="sng" dirty="0" err="1" smtClean="0">
                <a:solidFill>
                  <a:prstClr val="black"/>
                </a:solidFill>
                <a:latin typeface="Britannic Bold" pitchFamily="34" charset="0"/>
              </a:rPr>
              <a:t>Fundations</a:t>
            </a:r>
            <a:endParaRPr lang="en-US" sz="1400" b="1" u="sng" dirty="0" smtClean="0">
              <a:solidFill>
                <a:prstClr val="black"/>
              </a:solidFill>
              <a:latin typeface="Britannic Bold" pitchFamily="34" charset="0"/>
            </a:endParaRP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Some teachers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will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review Unit 7 while others will begin Unit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8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in </a:t>
            </a:r>
            <a:r>
              <a:rPr lang="en-US" sz="1400" dirty="0" err="1" smtClean="0">
                <a:solidFill>
                  <a:prstClr val="black"/>
                </a:solidFill>
                <a:latin typeface="Britannic Bold" pitchFamily="34" charset="0"/>
              </a:rPr>
              <a:t>Fundations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. </a:t>
            </a:r>
            <a:r>
              <a:rPr lang="en-US" sz="1400" dirty="0">
                <a:solidFill>
                  <a:prstClr val="black"/>
                </a:solidFill>
                <a:latin typeface="Britannic Bold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                         </a:t>
            </a:r>
            <a:r>
              <a:rPr lang="en-US" sz="1400" b="1" u="sng" dirty="0" smtClean="0">
                <a:solidFill>
                  <a:prstClr val="black"/>
                </a:solidFill>
                <a:latin typeface="Britannic Bold" pitchFamily="34" charset="0"/>
              </a:rPr>
              <a:t>Math </a:t>
            </a:r>
            <a:endParaRPr lang="en-US" sz="1400" b="1" u="sng" dirty="0">
              <a:solidFill>
                <a:prstClr val="black"/>
              </a:solidFill>
              <a:latin typeface="Britannic Bold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This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year, second grade is  following the Eureka Math Curriculum!  We are working on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Module 3, Lesson 7/8</a:t>
            </a:r>
          </a:p>
          <a:p>
            <a:r>
              <a:rPr lang="en-US" sz="1400" dirty="0">
                <a:solidFill>
                  <a:prstClr val="black"/>
                </a:solidFill>
                <a:latin typeface="Britannic Bold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           </a:t>
            </a:r>
            <a:r>
              <a:rPr lang="en-US" sz="1400" b="1" u="sng" dirty="0" smtClean="0">
                <a:solidFill>
                  <a:prstClr val="black"/>
                </a:solidFill>
                <a:latin typeface="Britannic Bold" pitchFamily="34" charset="0"/>
              </a:rPr>
              <a:t>PYP</a:t>
            </a:r>
            <a:r>
              <a:rPr lang="en-US" sz="1400" b="1" dirty="0" smtClean="0">
                <a:solidFill>
                  <a:prstClr val="black"/>
                </a:solidFill>
                <a:latin typeface="Britannic Bold" pitchFamily="34" charset="0"/>
              </a:rPr>
              <a:t>- Study of matter.</a:t>
            </a:r>
            <a:endParaRPr lang="en-US" sz="1400" b="1" u="sng" dirty="0" smtClean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sz="1200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sz="1200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  <a:p>
            <a:endParaRPr lang="en-US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054" y="2617857"/>
            <a:ext cx="1523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Suggestions for </a:t>
            </a:r>
            <a:r>
              <a:rPr lang="en-US" dirty="0" smtClean="0">
                <a:solidFill>
                  <a:prstClr val="black"/>
                </a:solidFill>
                <a:latin typeface="Britannic Bold" pitchFamily="34" charset="0"/>
              </a:rPr>
              <a:t>success</a:t>
            </a:r>
            <a:endParaRPr lang="en-US" dirty="0" smtClean="0">
              <a:solidFill>
                <a:prstClr val="black"/>
              </a:solidFill>
              <a:latin typeface="Britannic Bold" pitchFamily="34" charset="0"/>
            </a:endParaRPr>
          </a:p>
          <a:p>
            <a:pPr algn="ctr"/>
            <a:r>
              <a:rPr lang="en-US" sz="1200" dirty="0" smtClean="0">
                <a:solidFill>
                  <a:prstClr val="black"/>
                </a:solidFill>
                <a:latin typeface="Britannic Bold" panose="020B0903060703020204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Have students  </a:t>
            </a:r>
            <a:r>
              <a:rPr lang="en-US" sz="1200" dirty="0" smtClean="0">
                <a:solidFill>
                  <a:prstClr val="black"/>
                </a:solidFill>
                <a:latin typeface="Britannic Bold" panose="020B0903060703020204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read nightly and complete their reading </a:t>
            </a:r>
            <a:r>
              <a:rPr lang="en-US" sz="1200" dirty="0" smtClean="0">
                <a:solidFill>
                  <a:prstClr val="black"/>
                </a:solidFill>
                <a:latin typeface="Britannic Bold" panose="020B0903060703020204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logs</a:t>
            </a:r>
            <a:r>
              <a:rPr lang="en-US" sz="1200" dirty="0">
                <a:solidFill>
                  <a:prstClr val="black"/>
                </a:solidFill>
                <a:latin typeface="Britannic Bold" panose="020B0903060703020204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Britannic Bold" panose="020B0903060703020204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and complete their homework packets</a:t>
            </a: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5410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Britannic Bold" pitchFamily="34" charset="0"/>
              </a:rPr>
              <a:t>Upcoming Dates </a:t>
            </a:r>
            <a:endParaRPr lang="en-US" sz="2800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5890736"/>
            <a:ext cx="3733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5, </a:t>
            </a:r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2018 – Interim reports go home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4, 2018 – Swarm game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7, 2018 – Picture day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16, 2018 – yearbook sales due today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22, 2018 – Chuck E Cheese night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29, 2018 – End of grading period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March 30, 2018 – No school – Good Friday</a:t>
            </a:r>
            <a:endParaRPr lang="en-US" sz="1400" dirty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April 2  - 6, 2018 – Spring Break – no </a:t>
            </a:r>
            <a:r>
              <a:rPr lang="en-US" sz="1400" dirty="0" smtClean="0">
                <a:latin typeface="Britannic Bold" panose="020B09030607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school</a:t>
            </a:r>
            <a:endParaRPr lang="en-US" sz="1400" dirty="0" smtClean="0">
              <a:latin typeface="Britannic Bold" panose="020B0903060703020204" pitchFamily="34" charset="0"/>
              <a:ea typeface="Times New Roman" panose="02020603050405020304" pitchFamily="18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April 26,27 – Historical Museum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May 7</a:t>
            </a:r>
            <a:r>
              <a:rPr lang="en-US" sz="1400" baseline="30000" dirty="0" smtClean="0">
                <a:solidFill>
                  <a:prstClr val="black"/>
                </a:solidFill>
                <a:latin typeface="Britannic Bold" pitchFamily="34" charset="0"/>
              </a:rPr>
              <a:t>th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 – Baseball Game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May 15</a:t>
            </a:r>
            <a:r>
              <a:rPr lang="en-US" sz="1400" baseline="30000" dirty="0" smtClean="0">
                <a:solidFill>
                  <a:prstClr val="black"/>
                </a:solidFill>
                <a:latin typeface="Britannic Bold" pitchFamily="34" charset="0"/>
              </a:rPr>
              <a:t>th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 – Art Quest</a:t>
            </a:r>
          </a:p>
          <a:p>
            <a:endParaRPr lang="en-US" sz="1600" dirty="0" smtClean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7142947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  <a:latin typeface="Britannic Bold" pitchFamily="34" charset="0"/>
              </a:rPr>
              <a:t>Last week </a:t>
            </a:r>
            <a:r>
              <a:rPr lang="en-US" sz="2000" dirty="0" smtClean="0">
                <a:solidFill>
                  <a:prstClr val="black"/>
                </a:solidFill>
                <a:latin typeface="Britannic Bold" pitchFamily="34" charset="0"/>
              </a:rPr>
              <a:t>in 2</a:t>
            </a:r>
            <a:r>
              <a:rPr lang="en-US" sz="2000" baseline="30000" dirty="0" smtClean="0">
                <a:solidFill>
                  <a:prstClr val="black"/>
                </a:solidFill>
                <a:latin typeface="Britannic Bold" pitchFamily="34" charset="0"/>
              </a:rPr>
              <a:t>nd</a:t>
            </a:r>
            <a:r>
              <a:rPr lang="en-US" sz="2000" dirty="0" smtClean="0">
                <a:solidFill>
                  <a:prstClr val="black"/>
                </a:solidFill>
                <a:latin typeface="Britannic Bold" pitchFamily="34" charset="0"/>
              </a:rPr>
              <a:t> grade! </a:t>
            </a:r>
            <a:endParaRPr lang="en-US" sz="2000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1" y="7534870"/>
            <a:ext cx="341865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Last week, February 26-March 2, the students participated in Black History month activities and Read Across America Week/Dr. Seuss Birthday.  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Students had the chance to enjoy NON-SMOD activities and enjoy a green breakfast for Dr. Seuss Birthday. </a:t>
            </a:r>
            <a:r>
              <a:rPr lang="en-US" sz="1400" dirty="0" smtClean="0">
                <a:solidFill>
                  <a:prstClr val="black"/>
                </a:solidFill>
                <a:latin typeface="Britannic Bold" pitchFamily="34" charset="0"/>
              </a:rPr>
              <a:t>  </a:t>
            </a:r>
            <a:endParaRPr lang="en-US" sz="1400" dirty="0">
              <a:solidFill>
                <a:prstClr val="black"/>
              </a:solidFill>
              <a:latin typeface="Britannic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376535"/>
            <a:ext cx="487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Britannic Bold" pitchFamily="34" charset="0"/>
              </a:rPr>
              <a:t>What’s New in 2</a:t>
            </a:r>
            <a:r>
              <a:rPr lang="en-US" sz="4000" baseline="30000" dirty="0">
                <a:solidFill>
                  <a:prstClr val="black"/>
                </a:solidFill>
                <a:latin typeface="Britannic Bold" pitchFamily="34" charset="0"/>
              </a:rPr>
              <a:t>nd</a:t>
            </a:r>
            <a:r>
              <a:rPr lang="en-US" sz="4000" dirty="0">
                <a:solidFill>
                  <a:prstClr val="black"/>
                </a:solidFill>
                <a:latin typeface="Britannic Bold" pitchFamily="34" charset="0"/>
              </a:rPr>
              <a:t> Grade! </a:t>
            </a:r>
          </a:p>
        </p:txBody>
      </p:sp>
    </p:spTree>
    <p:extLst>
      <p:ext uri="{BB962C8B-B14F-4D97-AF65-F5344CB8AC3E}">
        <p14:creationId xmlns:p14="http://schemas.microsoft.com/office/powerpoint/2010/main" val="588414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299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Segoe UI Light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New User</cp:lastModifiedBy>
  <cp:revision>38</cp:revision>
  <cp:lastPrinted>2017-10-16T00:58:15Z</cp:lastPrinted>
  <dcterms:created xsi:type="dcterms:W3CDTF">2016-06-07T20:08:59Z</dcterms:created>
  <dcterms:modified xsi:type="dcterms:W3CDTF">2018-03-01T02:53:28Z</dcterms:modified>
</cp:coreProperties>
</file>