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7772400" cy="100584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05" autoAdjust="0"/>
  </p:normalViewPr>
  <p:slideViewPr>
    <p:cSldViewPr>
      <p:cViewPr>
        <p:scale>
          <a:sx n="80" d="100"/>
          <a:sy n="80" d="100"/>
        </p:scale>
        <p:origin x="1458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36802-7D55-43D2-90C5-59B182FF8CF4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7750" y="1169988"/>
            <a:ext cx="244157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DCFC0-21AC-46A6-A7CC-7CA259BFC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93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DCFC0-21AC-46A6-A7CC-7CA259BFC1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94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543-42C8-43D3-8049-AA7412FB043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B873-246E-4CE0-B074-6F744F657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96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543-42C8-43D3-8049-AA7412FB043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B873-246E-4CE0-B074-6F744F657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6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543-42C8-43D3-8049-AA7412FB043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B873-246E-4CE0-B074-6F744F657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44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543-42C8-43D3-8049-AA7412FB043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B873-246E-4CE0-B074-6F744F657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07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543-42C8-43D3-8049-AA7412FB043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B873-246E-4CE0-B074-6F744F657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2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543-42C8-43D3-8049-AA7412FB043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B873-246E-4CE0-B074-6F744F657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63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543-42C8-43D3-8049-AA7412FB043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B873-246E-4CE0-B074-6F744F657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6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543-42C8-43D3-8049-AA7412FB043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B873-246E-4CE0-B074-6F744F657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1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543-42C8-43D3-8049-AA7412FB043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B873-246E-4CE0-B074-6F744F657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51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543-42C8-43D3-8049-AA7412FB043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B873-246E-4CE0-B074-6F744F657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6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543-42C8-43D3-8049-AA7412FB043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B873-246E-4CE0-B074-6F744F657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68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0F543-42C8-43D3-8049-AA7412FB043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1B873-246E-4CE0-B074-6F744F657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4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olmath.com/" TargetMode="External"/><Relationship Id="rId3" Type="http://schemas.openxmlformats.org/officeDocument/2006/relationships/image" Target="../media/image1.jpg"/><Relationship Id="rId7" Type="http://schemas.openxmlformats.org/officeDocument/2006/relationships/hyperlink" Target="http://www.sesamestree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pbskids.org/" TargetMode="External"/><Relationship Id="rId5" Type="http://schemas.openxmlformats.org/officeDocument/2006/relationships/hyperlink" Target="http://www.adaptedmind.com/p.php?tagId=24" TargetMode="External"/><Relationship Id="rId4" Type="http://schemas.openxmlformats.org/officeDocument/2006/relationships/hyperlink" Target="http://www.ixl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251" y="-9258"/>
            <a:ext cx="7770761" cy="10058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67560" y="1590524"/>
            <a:ext cx="353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prstClr val="black"/>
                </a:solidFill>
                <a:latin typeface="Britannic Bold" pitchFamily="34" charset="0"/>
              </a:rPr>
              <a:t>Falkener</a:t>
            </a:r>
            <a:r>
              <a:rPr lang="en-US" dirty="0" smtClean="0">
                <a:solidFill>
                  <a:prstClr val="black"/>
                </a:solidFill>
                <a:latin typeface="Britannic Bold" pitchFamily="34" charset="0"/>
              </a:rPr>
              <a:t> Elementary School  </a:t>
            </a:r>
            <a:r>
              <a:rPr lang="en-US" dirty="0" smtClean="0">
                <a:solidFill>
                  <a:prstClr val="black"/>
                </a:solidFill>
                <a:latin typeface="Britannic Bold" pitchFamily="34" charset="0"/>
              </a:rPr>
              <a:t>March </a:t>
            </a:r>
            <a:r>
              <a:rPr lang="en-US" dirty="0" smtClean="0">
                <a:solidFill>
                  <a:prstClr val="black"/>
                </a:solidFill>
                <a:latin typeface="Britannic Bold" pitchFamily="34" charset="0"/>
              </a:rPr>
              <a:t>2018</a:t>
            </a:r>
            <a:endParaRPr lang="en-US" dirty="0">
              <a:solidFill>
                <a:prstClr val="black"/>
              </a:solidFill>
              <a:latin typeface="Britannic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1599" y="2263914"/>
            <a:ext cx="228600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  <a:latin typeface="Britannic Bold" pitchFamily="34" charset="0"/>
              </a:rPr>
              <a:t>Suggested Web Sites</a:t>
            </a:r>
          </a:p>
          <a:p>
            <a:pPr algn="ctr"/>
            <a:r>
              <a:rPr lang="en-US" sz="120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www.ixl.com</a:t>
            </a:r>
            <a:endParaRPr lang="en-US" sz="12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12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http://</a:t>
            </a:r>
            <a:r>
              <a:rPr lang="en-US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www.adaptedmind.com/p.php?tagId=24</a:t>
            </a:r>
            <a:endParaRPr lang="en-US" sz="12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12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http://pbskids.org</a:t>
            </a:r>
            <a:r>
              <a:rPr lang="en-US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/</a:t>
            </a:r>
            <a:endParaRPr lang="en-US" sz="12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12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7"/>
              </a:rPr>
              <a:t>http://www.sesamestreet.org</a:t>
            </a:r>
            <a:r>
              <a:rPr lang="en-US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7"/>
              </a:rPr>
              <a:t>/</a:t>
            </a:r>
            <a:endParaRPr lang="en-US" sz="12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12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8"/>
              </a:rPr>
              <a:t>http://www.coolmath.com</a:t>
            </a:r>
            <a:r>
              <a:rPr lang="en-US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8"/>
              </a:rPr>
              <a:t>/</a:t>
            </a:r>
            <a:endParaRPr lang="en-US" sz="12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12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1" y="2382766"/>
            <a:ext cx="326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Britannic Bold" pitchFamily="34" charset="0"/>
              </a:rPr>
              <a:t>Next weeks learning goals!! </a:t>
            </a:r>
            <a:endParaRPr lang="en-US" dirty="0">
              <a:solidFill>
                <a:prstClr val="black"/>
              </a:solidFill>
              <a:latin typeface="Britannic Bol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718537"/>
            <a:ext cx="3277420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  <a:latin typeface="Britannic Bold" pitchFamily="34" charset="0"/>
              </a:rPr>
              <a:t>Teacher Directed Reading </a:t>
            </a:r>
          </a:p>
          <a:p>
            <a:pPr algn="ctr"/>
            <a:r>
              <a:rPr lang="en-US" sz="1400" dirty="0" smtClean="0">
                <a:solidFill>
                  <a:prstClr val="black"/>
                </a:solidFill>
                <a:latin typeface="Britannic Bold" pitchFamily="34" charset="0"/>
              </a:rPr>
              <a:t>This week we </a:t>
            </a:r>
            <a:r>
              <a:rPr lang="en-US" sz="1400" dirty="0" smtClean="0">
                <a:solidFill>
                  <a:prstClr val="black"/>
                </a:solidFill>
                <a:latin typeface="Britannic Bold" panose="020B0903060703020204" pitchFamily="34" charset="0"/>
              </a:rPr>
              <a:t>will </a:t>
            </a:r>
            <a:r>
              <a:rPr lang="en-US" sz="1400" dirty="0" smtClean="0">
                <a:solidFill>
                  <a:srgbClr val="000000"/>
                </a:solidFill>
                <a:latin typeface="Britannic Bold" panose="020B0903060703020204" pitchFamily="34" charset="0"/>
                <a:ea typeface="Times New Roman" panose="02020603050405020304" pitchFamily="18" charset="0"/>
              </a:rPr>
              <a:t>be introducing CKLA, Units 1-2 on </a:t>
            </a:r>
            <a:r>
              <a:rPr lang="en-US" sz="1400" dirty="0">
                <a:solidFill>
                  <a:srgbClr val="000000"/>
                </a:solidFill>
                <a:latin typeface="Britannic Bold" panose="020B0903060703020204" pitchFamily="34" charset="0"/>
                <a:ea typeface="Times New Roman" panose="02020603050405020304" pitchFamily="18" charset="0"/>
              </a:rPr>
              <a:t>Ancient </a:t>
            </a:r>
            <a:r>
              <a:rPr lang="en-US" sz="1400" dirty="0" smtClean="0">
                <a:solidFill>
                  <a:srgbClr val="000000"/>
                </a:solidFill>
                <a:latin typeface="Britannic Bold" panose="020B0903060703020204" pitchFamily="34" charset="0"/>
                <a:ea typeface="Times New Roman" panose="02020603050405020304" pitchFamily="18" charset="0"/>
              </a:rPr>
              <a:t>Civilization</a:t>
            </a:r>
          </a:p>
          <a:p>
            <a:pPr algn="ctr"/>
            <a:r>
              <a:rPr lang="en-US" sz="1600" dirty="0" smtClean="0">
                <a:solidFill>
                  <a:prstClr val="black"/>
                </a:solidFill>
                <a:latin typeface="Britannic Bold" pitchFamily="34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Britannic Bold" pitchFamily="34" charset="0"/>
              </a:rPr>
              <a:t>Guided </a:t>
            </a:r>
            <a:r>
              <a:rPr lang="en-US" b="1" dirty="0" smtClean="0">
                <a:solidFill>
                  <a:prstClr val="black"/>
                </a:solidFill>
                <a:latin typeface="Britannic Bold" pitchFamily="34" charset="0"/>
              </a:rPr>
              <a:t>Reading </a:t>
            </a:r>
          </a:p>
          <a:p>
            <a:pPr algn="ctr"/>
            <a:r>
              <a:rPr lang="en-US" sz="1400" dirty="0" smtClean="0">
                <a:solidFill>
                  <a:prstClr val="black"/>
                </a:solidFill>
                <a:latin typeface="Britannic Bold" pitchFamily="34" charset="0"/>
              </a:rPr>
              <a:t>This </a:t>
            </a:r>
            <a:r>
              <a:rPr lang="en-US" sz="1400" dirty="0" smtClean="0">
                <a:solidFill>
                  <a:prstClr val="black"/>
                </a:solidFill>
                <a:latin typeface="Britannic Bold" pitchFamily="34" charset="0"/>
              </a:rPr>
              <a:t>month, </a:t>
            </a:r>
            <a:r>
              <a:rPr lang="en-US" sz="1400" dirty="0" smtClean="0">
                <a:solidFill>
                  <a:prstClr val="black"/>
                </a:solidFill>
                <a:latin typeface="Britannic Bold" pitchFamily="34" charset="0"/>
              </a:rPr>
              <a:t>students </a:t>
            </a:r>
            <a:r>
              <a:rPr lang="en-US" sz="1400" dirty="0" smtClean="0">
                <a:solidFill>
                  <a:prstClr val="black"/>
                </a:solidFill>
                <a:latin typeface="Britannic Bold" pitchFamily="34" charset="0"/>
              </a:rPr>
              <a:t>will </a:t>
            </a:r>
            <a:r>
              <a:rPr lang="en-US" sz="1400" dirty="0" smtClean="0">
                <a:solidFill>
                  <a:prstClr val="black"/>
                </a:solidFill>
                <a:latin typeface="Britannic Bold" pitchFamily="34" charset="0"/>
              </a:rPr>
              <a:t>be </a:t>
            </a:r>
            <a:r>
              <a:rPr lang="en-US" sz="1400" dirty="0" smtClean="0">
                <a:solidFill>
                  <a:prstClr val="black"/>
                </a:solidFill>
                <a:latin typeface="Britannic Bold" pitchFamily="34" charset="0"/>
              </a:rPr>
              <a:t>rotating teachers/classes for guided reading </a:t>
            </a:r>
            <a:r>
              <a:rPr lang="en-US" sz="1400" dirty="0" smtClean="0">
                <a:solidFill>
                  <a:prstClr val="black"/>
                </a:solidFill>
                <a:latin typeface="Britannic Bold" pitchFamily="34" charset="0"/>
              </a:rPr>
              <a:t>where the </a:t>
            </a:r>
            <a:r>
              <a:rPr lang="en-US" sz="1400" dirty="0" smtClean="0">
                <a:solidFill>
                  <a:prstClr val="black"/>
                </a:solidFill>
                <a:latin typeface="Britannic Bold" pitchFamily="34" charset="0"/>
              </a:rPr>
              <a:t>teachers will work </a:t>
            </a:r>
            <a:r>
              <a:rPr lang="en-US" sz="1400" dirty="0" smtClean="0">
                <a:solidFill>
                  <a:prstClr val="black"/>
                </a:solidFill>
                <a:latin typeface="Britannic Bold" pitchFamily="34" charset="0"/>
              </a:rPr>
              <a:t>with your child in their ability group to enhance their ability to decode, read and comprehend text which will help them to  become more fluent </a:t>
            </a:r>
            <a:r>
              <a:rPr lang="en-US" sz="1400" smtClean="0">
                <a:solidFill>
                  <a:prstClr val="black"/>
                </a:solidFill>
                <a:latin typeface="Britannic Bold" pitchFamily="34" charset="0"/>
              </a:rPr>
              <a:t>readers. </a:t>
            </a:r>
            <a:endParaRPr lang="en-US" sz="1400" dirty="0" smtClean="0">
              <a:solidFill>
                <a:prstClr val="black"/>
              </a:solidFill>
              <a:latin typeface="Britannic Bold" pitchFamily="34" charset="0"/>
            </a:endParaRPr>
          </a:p>
          <a:p>
            <a:pPr algn="ctr"/>
            <a:r>
              <a:rPr lang="en-US" sz="1400" b="1" u="sng" dirty="0" err="1" smtClean="0">
                <a:solidFill>
                  <a:prstClr val="black"/>
                </a:solidFill>
                <a:latin typeface="Britannic Bold" pitchFamily="34" charset="0"/>
              </a:rPr>
              <a:t>Fundations</a:t>
            </a:r>
            <a:endParaRPr lang="en-US" sz="1400" b="1" u="sng" dirty="0" smtClean="0">
              <a:solidFill>
                <a:prstClr val="black"/>
              </a:solidFill>
              <a:latin typeface="Britannic Bold" pitchFamily="34" charset="0"/>
            </a:endParaRPr>
          </a:p>
          <a:p>
            <a:pPr algn="ctr"/>
            <a:r>
              <a:rPr lang="en-US" sz="1400" dirty="0" smtClean="0">
                <a:solidFill>
                  <a:prstClr val="black"/>
                </a:solidFill>
                <a:latin typeface="Britannic Bold" pitchFamily="34" charset="0"/>
              </a:rPr>
              <a:t>Some teachers </a:t>
            </a:r>
            <a:r>
              <a:rPr lang="en-US" sz="1400" dirty="0" smtClean="0">
                <a:solidFill>
                  <a:prstClr val="black"/>
                </a:solidFill>
                <a:latin typeface="Britannic Bold" pitchFamily="34" charset="0"/>
              </a:rPr>
              <a:t>will </a:t>
            </a:r>
            <a:r>
              <a:rPr lang="en-US" sz="1400" dirty="0" smtClean="0">
                <a:solidFill>
                  <a:prstClr val="black"/>
                </a:solidFill>
                <a:latin typeface="Britannic Bold" pitchFamily="34" charset="0"/>
              </a:rPr>
              <a:t>review Unit 7 while others will begin Unit </a:t>
            </a:r>
            <a:r>
              <a:rPr lang="en-US" sz="1400" dirty="0" smtClean="0">
                <a:solidFill>
                  <a:prstClr val="black"/>
                </a:solidFill>
                <a:latin typeface="Britannic Bold" pitchFamily="34" charset="0"/>
              </a:rPr>
              <a:t>8 </a:t>
            </a:r>
            <a:r>
              <a:rPr lang="en-US" sz="1400" dirty="0" smtClean="0">
                <a:solidFill>
                  <a:prstClr val="black"/>
                </a:solidFill>
                <a:latin typeface="Britannic Bold" pitchFamily="34" charset="0"/>
              </a:rPr>
              <a:t>in </a:t>
            </a:r>
            <a:r>
              <a:rPr lang="en-US" sz="1400" dirty="0" err="1" smtClean="0">
                <a:solidFill>
                  <a:prstClr val="black"/>
                </a:solidFill>
                <a:latin typeface="Britannic Bold" pitchFamily="34" charset="0"/>
              </a:rPr>
              <a:t>Fundations</a:t>
            </a:r>
            <a:r>
              <a:rPr lang="en-US" sz="1400" dirty="0" smtClean="0">
                <a:solidFill>
                  <a:prstClr val="black"/>
                </a:solidFill>
                <a:latin typeface="Britannic Bold" pitchFamily="34" charset="0"/>
              </a:rPr>
              <a:t>. </a:t>
            </a:r>
            <a:r>
              <a:rPr lang="en-US" sz="1400" dirty="0">
                <a:solidFill>
                  <a:prstClr val="black"/>
                </a:solidFill>
                <a:latin typeface="Britannic Bold" pitchFamily="34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Britannic Bold" pitchFamily="34" charset="0"/>
              </a:rPr>
              <a:t>                         </a:t>
            </a:r>
            <a:r>
              <a:rPr lang="en-US" sz="1400" b="1" u="sng" dirty="0" smtClean="0">
                <a:solidFill>
                  <a:prstClr val="black"/>
                </a:solidFill>
                <a:latin typeface="Britannic Bold" pitchFamily="34" charset="0"/>
              </a:rPr>
              <a:t>Math </a:t>
            </a:r>
            <a:endParaRPr lang="en-US" sz="1400" b="1" u="sng" dirty="0">
              <a:solidFill>
                <a:prstClr val="black"/>
              </a:solidFill>
              <a:latin typeface="Britannic Bold" pitchFamily="34" charset="0"/>
            </a:endParaRPr>
          </a:p>
          <a:p>
            <a:r>
              <a:rPr lang="en-US" sz="1400" dirty="0" smtClean="0">
                <a:solidFill>
                  <a:prstClr val="black"/>
                </a:solidFill>
                <a:latin typeface="Britannic Bold" pitchFamily="34" charset="0"/>
              </a:rPr>
              <a:t>This </a:t>
            </a:r>
            <a:r>
              <a:rPr lang="en-US" sz="1400" dirty="0" smtClean="0">
                <a:solidFill>
                  <a:prstClr val="black"/>
                </a:solidFill>
                <a:latin typeface="Britannic Bold" pitchFamily="34" charset="0"/>
              </a:rPr>
              <a:t>year, second grade is  following the Eureka Math Curriculum!  We are working on </a:t>
            </a:r>
            <a:r>
              <a:rPr lang="en-US" sz="1400" dirty="0" smtClean="0">
                <a:solidFill>
                  <a:prstClr val="black"/>
                </a:solidFill>
                <a:latin typeface="Britannic Bold" pitchFamily="34" charset="0"/>
              </a:rPr>
              <a:t>Module 3, Lesson 7/8</a:t>
            </a:r>
          </a:p>
          <a:p>
            <a:r>
              <a:rPr lang="en-US" sz="1400" dirty="0">
                <a:solidFill>
                  <a:prstClr val="black"/>
                </a:solidFill>
                <a:latin typeface="Britannic Bold" pitchFamily="34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Britannic Bold" pitchFamily="34" charset="0"/>
              </a:rPr>
              <a:t>           </a:t>
            </a:r>
            <a:r>
              <a:rPr lang="en-US" sz="1400" b="1" u="sng" dirty="0" smtClean="0">
                <a:solidFill>
                  <a:prstClr val="black"/>
                </a:solidFill>
                <a:latin typeface="Britannic Bold" pitchFamily="34" charset="0"/>
              </a:rPr>
              <a:t>PYP</a:t>
            </a:r>
            <a:r>
              <a:rPr lang="en-US" sz="1400" b="1" dirty="0" smtClean="0">
                <a:solidFill>
                  <a:prstClr val="black"/>
                </a:solidFill>
                <a:latin typeface="Britannic Bold" pitchFamily="34" charset="0"/>
              </a:rPr>
              <a:t>- Study of matter.</a:t>
            </a:r>
            <a:endParaRPr lang="en-US" sz="1400" b="1" u="sng" dirty="0" smtClean="0">
              <a:solidFill>
                <a:prstClr val="black"/>
              </a:solidFill>
              <a:latin typeface="Britannic Bold" pitchFamily="34" charset="0"/>
            </a:endParaRPr>
          </a:p>
          <a:p>
            <a:endParaRPr lang="en-US" sz="1200" dirty="0">
              <a:solidFill>
                <a:prstClr val="black"/>
              </a:solidFill>
              <a:latin typeface="Britannic Bold" pitchFamily="34" charset="0"/>
            </a:endParaRPr>
          </a:p>
          <a:p>
            <a:endParaRPr lang="en-US" sz="1200" dirty="0">
              <a:solidFill>
                <a:prstClr val="black"/>
              </a:solidFill>
              <a:latin typeface="Britannic Bold" pitchFamily="34" charset="0"/>
            </a:endParaRPr>
          </a:p>
          <a:p>
            <a:endParaRPr lang="en-US" dirty="0">
              <a:solidFill>
                <a:prstClr val="black"/>
              </a:solidFill>
              <a:latin typeface="Britannic Bold" pitchFamily="34" charset="0"/>
            </a:endParaRPr>
          </a:p>
          <a:p>
            <a:endParaRPr lang="en-US" dirty="0">
              <a:solidFill>
                <a:prstClr val="black"/>
              </a:solidFill>
              <a:latin typeface="Britannic Bold" pitchFamily="34" charset="0"/>
            </a:endParaRPr>
          </a:p>
          <a:p>
            <a:endParaRPr lang="en-US" dirty="0">
              <a:solidFill>
                <a:prstClr val="black"/>
              </a:solidFill>
              <a:latin typeface="Britannic Bold" pitchFamily="34" charset="0"/>
            </a:endParaRPr>
          </a:p>
          <a:p>
            <a:endParaRPr lang="en-US" dirty="0">
              <a:solidFill>
                <a:prstClr val="black"/>
              </a:solidFill>
              <a:latin typeface="Britannic Bold" pitchFamily="34" charset="0"/>
            </a:endParaRPr>
          </a:p>
          <a:p>
            <a:endParaRPr lang="en-US" dirty="0">
              <a:solidFill>
                <a:prstClr val="black"/>
              </a:solidFill>
              <a:latin typeface="Britannic Bold" pitchFamily="34" charset="0"/>
            </a:endParaRPr>
          </a:p>
          <a:p>
            <a:endParaRPr lang="en-US" dirty="0">
              <a:solidFill>
                <a:prstClr val="black"/>
              </a:solidFill>
              <a:latin typeface="Britannic Bold" pitchFamily="34" charset="0"/>
            </a:endParaRPr>
          </a:p>
          <a:p>
            <a:endParaRPr lang="en-US" dirty="0">
              <a:solidFill>
                <a:prstClr val="black"/>
              </a:solidFill>
              <a:latin typeface="Britannic Bold" pitchFamily="34" charset="0"/>
            </a:endParaRPr>
          </a:p>
          <a:p>
            <a:endParaRPr lang="en-US" dirty="0">
              <a:solidFill>
                <a:prstClr val="black"/>
              </a:solidFill>
              <a:latin typeface="Britannic Bold" pitchFamily="34" charset="0"/>
            </a:endParaRPr>
          </a:p>
          <a:p>
            <a:endParaRPr lang="en-US" dirty="0">
              <a:solidFill>
                <a:prstClr val="black"/>
              </a:solidFill>
              <a:latin typeface="Britannic Bold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054" y="2617857"/>
            <a:ext cx="15231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Britannic Bold" pitchFamily="34" charset="0"/>
              </a:rPr>
              <a:t>Suggestions for </a:t>
            </a:r>
            <a:r>
              <a:rPr lang="en-US" dirty="0" smtClean="0">
                <a:solidFill>
                  <a:prstClr val="black"/>
                </a:solidFill>
                <a:latin typeface="Britannic Bold" pitchFamily="34" charset="0"/>
              </a:rPr>
              <a:t>success</a:t>
            </a:r>
            <a:endParaRPr lang="en-US" dirty="0" smtClean="0">
              <a:solidFill>
                <a:prstClr val="black"/>
              </a:solidFill>
              <a:latin typeface="Britannic Bold" pitchFamily="34" charset="0"/>
            </a:endParaRPr>
          </a:p>
          <a:p>
            <a:pPr algn="ctr"/>
            <a:r>
              <a:rPr lang="en-US" sz="1200" dirty="0" smtClean="0">
                <a:solidFill>
                  <a:prstClr val="black"/>
                </a:solidFill>
                <a:latin typeface="Britannic Bold" panose="020B0903060703020204" pitchFamily="34" charset="0"/>
                <a:ea typeface="Tahoma" panose="020B0604030504040204" pitchFamily="34" charset="0"/>
                <a:cs typeface="Segoe UI Light" panose="020B0502040204020203" pitchFamily="34" charset="0"/>
              </a:rPr>
              <a:t>Have students  </a:t>
            </a:r>
            <a:r>
              <a:rPr lang="en-US" sz="1200" dirty="0" smtClean="0">
                <a:solidFill>
                  <a:prstClr val="black"/>
                </a:solidFill>
                <a:latin typeface="Britannic Bold" panose="020B0903060703020204" pitchFamily="34" charset="0"/>
                <a:ea typeface="Tahoma" panose="020B0604030504040204" pitchFamily="34" charset="0"/>
                <a:cs typeface="Segoe UI Light" panose="020B0502040204020203" pitchFamily="34" charset="0"/>
              </a:rPr>
              <a:t>read nightly and complete their reading </a:t>
            </a:r>
            <a:r>
              <a:rPr lang="en-US" sz="1200" dirty="0" smtClean="0">
                <a:solidFill>
                  <a:prstClr val="black"/>
                </a:solidFill>
                <a:latin typeface="Britannic Bold" panose="020B0903060703020204" pitchFamily="34" charset="0"/>
                <a:ea typeface="Tahoma" panose="020B0604030504040204" pitchFamily="34" charset="0"/>
                <a:cs typeface="Segoe UI Light" panose="020B0502040204020203" pitchFamily="34" charset="0"/>
              </a:rPr>
              <a:t>logs</a:t>
            </a:r>
            <a:r>
              <a:rPr lang="en-US" sz="1200" dirty="0">
                <a:solidFill>
                  <a:prstClr val="black"/>
                </a:solidFill>
                <a:latin typeface="Britannic Bold" panose="020B0903060703020204" pitchFamily="34" charset="0"/>
                <a:ea typeface="Tahoma" panose="020B0604030504040204" pitchFamily="34" charset="0"/>
                <a:cs typeface="Segoe UI Light" panose="020B0502040204020203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Britannic Bold" panose="020B0903060703020204" pitchFamily="34" charset="0"/>
                <a:ea typeface="Tahoma" panose="020B0604030504040204" pitchFamily="34" charset="0"/>
                <a:cs typeface="Segoe UI Light" panose="020B0502040204020203" pitchFamily="34" charset="0"/>
              </a:rPr>
              <a:t>and complete their homework packets</a:t>
            </a:r>
            <a:r>
              <a:rPr lang="en-US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54102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Britannic Bold" pitchFamily="34" charset="0"/>
              </a:rPr>
              <a:t>Upcoming Dates </a:t>
            </a:r>
            <a:endParaRPr lang="en-US" sz="2800" dirty="0">
              <a:solidFill>
                <a:prstClr val="black"/>
              </a:solidFill>
              <a:latin typeface="Britannic Bold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3800" y="5890736"/>
            <a:ext cx="3733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Britannic Bold" panose="020B09030607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March 5, </a:t>
            </a:r>
            <a:r>
              <a:rPr lang="en-US" sz="1400" dirty="0">
                <a:latin typeface="Britannic Bold" panose="020B09030607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2018 – Interim reports go home</a:t>
            </a:r>
            <a:endParaRPr lang="en-US" sz="1400" dirty="0">
              <a:latin typeface="Britannic Bold" panose="020B0903060703020204" pitchFamily="34" charset="0"/>
              <a:ea typeface="Times New Roman" panose="02020603050405020304" pitchFamily="18" charset="0"/>
            </a:endParaRPr>
          </a:p>
          <a:p>
            <a:r>
              <a:rPr lang="en-US" sz="1400" dirty="0">
                <a:latin typeface="Britannic Bold" panose="020B09030607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March 4, 2018 – Swarm game</a:t>
            </a:r>
            <a:endParaRPr lang="en-US" sz="1400" dirty="0">
              <a:latin typeface="Britannic Bold" panose="020B0903060703020204" pitchFamily="34" charset="0"/>
              <a:ea typeface="Times New Roman" panose="02020603050405020304" pitchFamily="18" charset="0"/>
            </a:endParaRPr>
          </a:p>
          <a:p>
            <a:r>
              <a:rPr lang="en-US" sz="1400" dirty="0">
                <a:latin typeface="Britannic Bold" panose="020B09030607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March 7, 2018 – Picture day</a:t>
            </a:r>
            <a:endParaRPr lang="en-US" sz="1400" dirty="0">
              <a:latin typeface="Britannic Bold" panose="020B0903060703020204" pitchFamily="34" charset="0"/>
              <a:ea typeface="Times New Roman" panose="02020603050405020304" pitchFamily="18" charset="0"/>
            </a:endParaRPr>
          </a:p>
          <a:p>
            <a:r>
              <a:rPr lang="en-US" sz="1400" dirty="0">
                <a:latin typeface="Britannic Bold" panose="020B09030607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March 16, 2018 – yearbook sales due today</a:t>
            </a:r>
            <a:endParaRPr lang="en-US" sz="1400" dirty="0">
              <a:latin typeface="Britannic Bold" panose="020B0903060703020204" pitchFamily="34" charset="0"/>
              <a:ea typeface="Times New Roman" panose="02020603050405020304" pitchFamily="18" charset="0"/>
            </a:endParaRPr>
          </a:p>
          <a:p>
            <a:r>
              <a:rPr lang="en-US" sz="1400" dirty="0">
                <a:latin typeface="Britannic Bold" panose="020B09030607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March 22, 2018 – Chuck E Cheese night</a:t>
            </a:r>
            <a:endParaRPr lang="en-US" sz="1400" dirty="0">
              <a:latin typeface="Britannic Bold" panose="020B0903060703020204" pitchFamily="34" charset="0"/>
              <a:ea typeface="Times New Roman" panose="02020603050405020304" pitchFamily="18" charset="0"/>
            </a:endParaRPr>
          </a:p>
          <a:p>
            <a:r>
              <a:rPr lang="en-US" sz="1400" dirty="0">
                <a:latin typeface="Britannic Bold" panose="020B09030607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March 29, 2018 – End of grading period</a:t>
            </a:r>
            <a:endParaRPr lang="en-US" sz="1400" dirty="0">
              <a:latin typeface="Britannic Bold" panose="020B0903060703020204" pitchFamily="34" charset="0"/>
              <a:ea typeface="Times New Roman" panose="02020603050405020304" pitchFamily="18" charset="0"/>
            </a:endParaRPr>
          </a:p>
          <a:p>
            <a:r>
              <a:rPr lang="en-US" sz="1400" dirty="0">
                <a:latin typeface="Britannic Bold" panose="020B09030607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March 30, 2018 – No school – Good Friday</a:t>
            </a:r>
            <a:endParaRPr lang="en-US" sz="1400" dirty="0">
              <a:latin typeface="Britannic Bold" panose="020B0903060703020204" pitchFamily="34" charset="0"/>
              <a:ea typeface="Times New Roman" panose="02020603050405020304" pitchFamily="18" charset="0"/>
            </a:endParaRPr>
          </a:p>
          <a:p>
            <a:r>
              <a:rPr lang="en-US" sz="1400" dirty="0">
                <a:latin typeface="Britannic Bold" panose="020B09030607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April 2  - 6, 2018 – Spring Break – no </a:t>
            </a:r>
            <a:r>
              <a:rPr lang="en-US" sz="1400" dirty="0" smtClean="0">
                <a:latin typeface="Britannic Bold" panose="020B09030607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school</a:t>
            </a:r>
            <a:endParaRPr lang="en-US" sz="1400" dirty="0" smtClean="0">
              <a:latin typeface="Britannic Bold" panose="020B0903060703020204" pitchFamily="34" charset="0"/>
              <a:ea typeface="Times New Roman" panose="02020603050405020304" pitchFamily="18" charset="0"/>
            </a:endParaRPr>
          </a:p>
          <a:p>
            <a:r>
              <a:rPr lang="en-US" sz="1400" dirty="0" smtClean="0">
                <a:solidFill>
                  <a:prstClr val="black"/>
                </a:solidFill>
                <a:latin typeface="Britannic Bold" pitchFamily="34" charset="0"/>
              </a:rPr>
              <a:t>April 26,27 – Historical Museum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Britannic Bold" pitchFamily="34" charset="0"/>
              </a:rPr>
              <a:t>May 7</a:t>
            </a:r>
            <a:r>
              <a:rPr lang="en-US" sz="1400" baseline="30000" dirty="0" smtClean="0">
                <a:solidFill>
                  <a:prstClr val="black"/>
                </a:solidFill>
                <a:latin typeface="Britannic Bold" pitchFamily="34" charset="0"/>
              </a:rPr>
              <a:t>th</a:t>
            </a:r>
            <a:r>
              <a:rPr lang="en-US" sz="1400" dirty="0" smtClean="0">
                <a:solidFill>
                  <a:prstClr val="black"/>
                </a:solidFill>
                <a:latin typeface="Britannic Bold" pitchFamily="34" charset="0"/>
              </a:rPr>
              <a:t> – Baseball Game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Britannic Bold" pitchFamily="34" charset="0"/>
              </a:rPr>
              <a:t>May 15</a:t>
            </a:r>
            <a:r>
              <a:rPr lang="en-US" sz="1400" baseline="30000" dirty="0" smtClean="0">
                <a:solidFill>
                  <a:prstClr val="black"/>
                </a:solidFill>
                <a:latin typeface="Britannic Bold" pitchFamily="34" charset="0"/>
              </a:rPr>
              <a:t>th</a:t>
            </a:r>
            <a:r>
              <a:rPr lang="en-US" sz="1400" dirty="0" smtClean="0">
                <a:solidFill>
                  <a:prstClr val="black"/>
                </a:solidFill>
                <a:latin typeface="Britannic Bold" pitchFamily="34" charset="0"/>
              </a:rPr>
              <a:t> – Art Quest</a:t>
            </a:r>
          </a:p>
          <a:p>
            <a:endParaRPr lang="en-US" sz="1600" dirty="0" smtClean="0">
              <a:solidFill>
                <a:prstClr val="black"/>
              </a:solidFill>
              <a:latin typeface="Britannic Bold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7142947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  <a:latin typeface="Britannic Bold" pitchFamily="34" charset="0"/>
              </a:rPr>
              <a:t>Last week </a:t>
            </a:r>
            <a:r>
              <a:rPr lang="en-US" sz="2000" dirty="0" smtClean="0">
                <a:solidFill>
                  <a:prstClr val="black"/>
                </a:solidFill>
                <a:latin typeface="Britannic Bold" pitchFamily="34" charset="0"/>
              </a:rPr>
              <a:t>in 2</a:t>
            </a:r>
            <a:r>
              <a:rPr lang="en-US" sz="2000" baseline="30000" dirty="0" smtClean="0">
                <a:solidFill>
                  <a:prstClr val="black"/>
                </a:solidFill>
                <a:latin typeface="Britannic Bold" pitchFamily="34" charset="0"/>
              </a:rPr>
              <a:t>nd</a:t>
            </a:r>
            <a:r>
              <a:rPr lang="en-US" sz="2000" dirty="0" smtClean="0">
                <a:solidFill>
                  <a:prstClr val="black"/>
                </a:solidFill>
                <a:latin typeface="Britannic Bold" pitchFamily="34" charset="0"/>
              </a:rPr>
              <a:t> grade! </a:t>
            </a:r>
            <a:endParaRPr lang="en-US" sz="2000" dirty="0">
              <a:solidFill>
                <a:prstClr val="black"/>
              </a:solidFill>
              <a:latin typeface="Britannic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1" y="7534870"/>
            <a:ext cx="341865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Britannic Bold" pitchFamily="34" charset="0"/>
              </a:rPr>
              <a:t>Last week, February 26-March 2, the students participated in Black History month activities and Read Across America Week/Dr. Seuss Birthday.  </a:t>
            </a:r>
          </a:p>
          <a:p>
            <a:pPr algn="ctr"/>
            <a:r>
              <a:rPr lang="en-US" sz="1400" dirty="0" smtClean="0">
                <a:solidFill>
                  <a:prstClr val="black"/>
                </a:solidFill>
                <a:latin typeface="Britannic Bold" pitchFamily="34" charset="0"/>
              </a:rPr>
              <a:t>Students had the chance to enjoy NON-SMOD activities and enjoy a green breakfast for Dr. Seuss Birthday. </a:t>
            </a:r>
            <a:r>
              <a:rPr lang="en-US" sz="1400" dirty="0" smtClean="0">
                <a:solidFill>
                  <a:prstClr val="black"/>
                </a:solidFill>
                <a:latin typeface="Britannic Bold" pitchFamily="34" charset="0"/>
              </a:rPr>
              <a:t>  </a:t>
            </a:r>
            <a:endParaRPr lang="en-US" sz="1400" dirty="0">
              <a:solidFill>
                <a:prstClr val="black"/>
              </a:solidFill>
              <a:latin typeface="Britannic Bold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47800" y="376535"/>
            <a:ext cx="487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prstClr val="black"/>
                </a:solidFill>
                <a:latin typeface="Britannic Bold" pitchFamily="34" charset="0"/>
              </a:rPr>
              <a:t>What’s New in 2</a:t>
            </a:r>
            <a:r>
              <a:rPr lang="en-US" sz="4000" baseline="30000" dirty="0">
                <a:solidFill>
                  <a:prstClr val="black"/>
                </a:solidFill>
                <a:latin typeface="Britannic Bold" pitchFamily="34" charset="0"/>
              </a:rPr>
              <a:t>nd</a:t>
            </a:r>
            <a:r>
              <a:rPr lang="en-US" sz="4000" dirty="0">
                <a:solidFill>
                  <a:prstClr val="black"/>
                </a:solidFill>
                <a:latin typeface="Britannic Bold" pitchFamily="34" charset="0"/>
              </a:rPr>
              <a:t> Grade! </a:t>
            </a:r>
          </a:p>
        </p:txBody>
      </p:sp>
    </p:spTree>
    <p:extLst>
      <p:ext uri="{BB962C8B-B14F-4D97-AF65-F5344CB8AC3E}">
        <p14:creationId xmlns:p14="http://schemas.microsoft.com/office/powerpoint/2010/main" val="588414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299</Words>
  <Application>Microsoft Office PowerPoint</Application>
  <PresentationFormat>Custom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Britannic Bold</vt:lpstr>
      <vt:lpstr>Calibri</vt:lpstr>
      <vt:lpstr>Segoe UI Light</vt:lpstr>
      <vt:lpstr>Tahoma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New User</cp:lastModifiedBy>
  <cp:revision>38</cp:revision>
  <cp:lastPrinted>2017-10-16T00:58:15Z</cp:lastPrinted>
  <dcterms:created xsi:type="dcterms:W3CDTF">2016-06-07T20:08:59Z</dcterms:created>
  <dcterms:modified xsi:type="dcterms:W3CDTF">2018-03-01T02:53:28Z</dcterms:modified>
</cp:coreProperties>
</file>